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8" roundtripDataSignature="AMtx7miyr/88PB7YUu/QGmeN5oGxHBi93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493F1D7-F176-423D-89DE-DCA8251D5D86}">
  <a:tblStyle styleId="{1493F1D7-F176-423D-89DE-DCA8251D5D86}"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18"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101c463d69a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101c463d69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101c463d69a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101c463d69a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01c463d69a_0_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01c463d69a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01c463d69a_0_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01c463d69a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01c463d69a_0_4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01c463d69a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3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3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68" name="Shape 68"/>
        <p:cNvGrpSpPr/>
        <p:nvPr/>
      </p:nvGrpSpPr>
      <p:grpSpPr>
        <a:xfrm>
          <a:off x="0" y="0"/>
          <a:ext cx="0" cy="0"/>
          <a:chOff x="0" y="0"/>
          <a:chExt cx="0" cy="0"/>
        </a:xfrm>
      </p:grpSpPr>
      <p:sp>
        <p:nvSpPr>
          <p:cNvPr id="69" name="Google Shape;69;p4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0" name="Google Shape;70;p4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1" name="Google Shape;71;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74" name="Shape 74"/>
        <p:cNvGrpSpPr/>
        <p:nvPr/>
      </p:nvGrpSpPr>
      <p:grpSpPr>
        <a:xfrm>
          <a:off x="0" y="0"/>
          <a:ext cx="0" cy="0"/>
          <a:chOff x="0" y="0"/>
          <a:chExt cx="0" cy="0"/>
        </a:xfrm>
      </p:grpSpPr>
      <p:sp>
        <p:nvSpPr>
          <p:cNvPr id="75" name="Google Shape;75;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6" name="Google Shape;76;p4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17" name="Shape 17"/>
        <p:cNvGrpSpPr/>
        <p:nvPr/>
      </p:nvGrpSpPr>
      <p:grpSpPr>
        <a:xfrm>
          <a:off x="0" y="0"/>
          <a:ext cx="0" cy="0"/>
          <a:chOff x="0" y="0"/>
          <a:chExt cx="0" cy="0"/>
        </a:xfrm>
      </p:grpSpPr>
      <p:sp>
        <p:nvSpPr>
          <p:cNvPr id="18" name="Google Shape;18;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21" name="Shape 21"/>
        <p:cNvGrpSpPr/>
        <p:nvPr/>
      </p:nvGrpSpPr>
      <p:grpSpPr>
        <a:xfrm>
          <a:off x="0" y="0"/>
          <a:ext cx="0" cy="0"/>
          <a:chOff x="0" y="0"/>
          <a:chExt cx="0" cy="0"/>
        </a:xfrm>
      </p:grpSpPr>
      <p:sp>
        <p:nvSpPr>
          <p:cNvPr id="22" name="Google Shape;22;p35"/>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5"/>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27" name="Shape 27"/>
        <p:cNvGrpSpPr/>
        <p:nvPr/>
      </p:nvGrpSpPr>
      <p:grpSpPr>
        <a:xfrm>
          <a:off x="0" y="0"/>
          <a:ext cx="0" cy="0"/>
          <a:chOff x="0" y="0"/>
          <a:chExt cx="0" cy="0"/>
        </a:xfrm>
      </p:grpSpPr>
      <p:sp>
        <p:nvSpPr>
          <p:cNvPr id="28" name="Google Shape;28;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36"/>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33" name="Shape 33"/>
        <p:cNvGrpSpPr/>
        <p:nvPr/>
      </p:nvGrpSpPr>
      <p:grpSpPr>
        <a:xfrm>
          <a:off x="0" y="0"/>
          <a:ext cx="0" cy="0"/>
          <a:chOff x="0" y="0"/>
          <a:chExt cx="0" cy="0"/>
        </a:xfrm>
      </p:grpSpPr>
      <p:sp>
        <p:nvSpPr>
          <p:cNvPr id="34" name="Google Shape;34;p3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37"/>
          <p:cNvSpPr/>
          <p:nvPr>
            <p:ph idx="2" type="pic"/>
          </p:nvPr>
        </p:nvSpPr>
        <p:spPr>
          <a:xfrm>
            <a:off x="1792288" y="612775"/>
            <a:ext cx="5486400" cy="4114800"/>
          </a:xfrm>
          <a:prstGeom prst="rect">
            <a:avLst/>
          </a:prstGeom>
          <a:noFill/>
          <a:ln>
            <a:noFill/>
          </a:ln>
        </p:spPr>
      </p:sp>
      <p:sp>
        <p:nvSpPr>
          <p:cNvPr id="36" name="Google Shape;36;p3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37" name="Google Shape;37;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40" name="Shape 40"/>
        <p:cNvGrpSpPr/>
        <p:nvPr/>
      </p:nvGrpSpPr>
      <p:grpSpPr>
        <a:xfrm>
          <a:off x="0" y="0"/>
          <a:ext cx="0" cy="0"/>
          <a:chOff x="0" y="0"/>
          <a:chExt cx="0" cy="0"/>
        </a:xfrm>
      </p:grpSpPr>
      <p:sp>
        <p:nvSpPr>
          <p:cNvPr id="41" name="Google Shape;41;p3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2" name="Google Shape;42;p3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43" name="Google Shape;43;p3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4" name="Google Shape;44;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47" name="Shape 47"/>
        <p:cNvGrpSpPr/>
        <p:nvPr/>
      </p:nvGrpSpPr>
      <p:grpSpPr>
        <a:xfrm>
          <a:off x="0" y="0"/>
          <a:ext cx="0" cy="0"/>
          <a:chOff x="0" y="0"/>
          <a:chExt cx="0" cy="0"/>
        </a:xfrm>
      </p:grpSpPr>
      <p:sp>
        <p:nvSpPr>
          <p:cNvPr id="48" name="Google Shape;48;p3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9" name="Google Shape;49;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52" name="Shape 52"/>
        <p:cNvGrpSpPr/>
        <p:nvPr/>
      </p:nvGrpSpPr>
      <p:grpSpPr>
        <a:xfrm>
          <a:off x="0" y="0"/>
          <a:ext cx="0" cy="0"/>
          <a:chOff x="0" y="0"/>
          <a:chExt cx="0" cy="0"/>
        </a:xfrm>
      </p:grpSpPr>
      <p:sp>
        <p:nvSpPr>
          <p:cNvPr id="53" name="Google Shape;53;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4" name="Google Shape;54;p4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5" name="Google Shape;55;p4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6" name="Google Shape;56;p4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7" name="Google Shape;57;p4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8" name="Google Shape;58;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61" name="Shape 61"/>
        <p:cNvGrpSpPr/>
        <p:nvPr/>
      </p:nvGrpSpPr>
      <p:grpSpPr>
        <a:xfrm>
          <a:off x="0" y="0"/>
          <a:ext cx="0" cy="0"/>
          <a:chOff x="0" y="0"/>
          <a:chExt cx="0" cy="0"/>
        </a:xfrm>
      </p:grpSpPr>
      <p:sp>
        <p:nvSpPr>
          <p:cNvPr id="62" name="Google Shape;62;p4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3" name="Google Shape;63;p4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4" name="Google Shape;64;p4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5" name="Google Shape;65;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7" name="Google Shape;7;p3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798737" y="1892487"/>
            <a:ext cx="7772400" cy="2143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0000"/>
              </a:buClr>
              <a:buSzPts val="4000"/>
              <a:buFont typeface="Arial"/>
              <a:buNone/>
            </a:pPr>
            <a:r>
              <a:rPr lang="en-US" sz="3000">
                <a:highlight>
                  <a:schemeClr val="lt1"/>
                </a:highlight>
                <a:latin typeface="Cambria"/>
                <a:ea typeface="Cambria"/>
                <a:cs typeface="Cambria"/>
                <a:sym typeface="Cambria"/>
              </a:rPr>
              <a:t>Тақырып 1. Геодезия пәні туралы. Жер және оның пішіні мен өлшемі</a:t>
            </a:r>
            <a:r>
              <a:rPr lang="en-US" sz="3000" u="none">
                <a:highlight>
                  <a:schemeClr val="lt1"/>
                </a:highlight>
                <a:latin typeface="Cambria"/>
                <a:ea typeface="Cambria"/>
                <a:cs typeface="Cambria"/>
                <a:sym typeface="Cambria"/>
              </a:rPr>
              <a:t> </a:t>
            </a:r>
            <a:endParaRPr sz="3000">
              <a:highlight>
                <a:schemeClr val="lt1"/>
              </a:highlight>
              <a:latin typeface="Cambria"/>
              <a:ea typeface="Cambria"/>
              <a:cs typeface="Cambria"/>
              <a:sym typeface="Cambria"/>
            </a:endParaRPr>
          </a:p>
        </p:txBody>
      </p:sp>
    </p:spTree>
  </p:cSld>
  <p:clrMapOvr>
    <a:masterClrMapping/>
  </p:clrMapOvr>
  <p:transition spd="med">
    <p:wheel spokes="3"/>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5"/>
          <p:cNvSpPr txBox="1"/>
          <p:nvPr/>
        </p:nvSpPr>
        <p:spPr>
          <a:xfrm>
            <a:off x="142950" y="749900"/>
            <a:ext cx="8858100" cy="4694700"/>
          </a:xfrm>
          <a:prstGeom prst="rect">
            <a:avLst/>
          </a:prstGeom>
          <a:noFill/>
          <a:ln>
            <a:noFill/>
          </a:ln>
        </p:spPr>
        <p:txBody>
          <a:bodyPr anchorCtr="0" anchor="ctr" bIns="45700" lIns="91425" spcFirstLastPara="1" rIns="91425" wrap="square" tIns="45700">
            <a:spAutoFit/>
          </a:bodyPr>
          <a:lstStyle/>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Жалпы </a:t>
            </a:r>
            <a:r>
              <a:rPr b="1" lang="en-US" sz="2300">
                <a:solidFill>
                  <a:schemeClr val="dk1"/>
                </a:solidFill>
                <a:latin typeface="Cambria"/>
                <a:ea typeface="Cambria"/>
                <a:cs typeface="Cambria"/>
                <a:sym typeface="Cambria"/>
              </a:rPr>
              <a:t>жер эллипсоид</a:t>
            </a:r>
            <a:r>
              <a:rPr lang="en-US" sz="2300">
                <a:solidFill>
                  <a:schemeClr val="dk1"/>
                </a:solidFill>
                <a:latin typeface="Cambria"/>
                <a:ea typeface="Cambria"/>
                <a:cs typeface="Cambria"/>
                <a:sym typeface="Cambria"/>
              </a:rPr>
              <a:t>ы және </a:t>
            </a:r>
            <a:r>
              <a:rPr b="1" lang="en-US" sz="2300">
                <a:solidFill>
                  <a:schemeClr val="dk1"/>
                </a:solidFill>
                <a:latin typeface="Cambria"/>
                <a:ea typeface="Cambria"/>
                <a:cs typeface="Cambria"/>
                <a:sym typeface="Cambria"/>
              </a:rPr>
              <a:t>референц-эллипсоид</a:t>
            </a:r>
            <a:r>
              <a:rPr lang="en-US" sz="2300">
                <a:solidFill>
                  <a:schemeClr val="dk1"/>
                </a:solidFill>
                <a:latin typeface="Cambria"/>
                <a:ea typeface="Cambria"/>
                <a:cs typeface="Cambria"/>
                <a:sym typeface="Cambria"/>
              </a:rPr>
              <a:t> бар.</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Жалпы жер эллипсоидінің центрі жер массаларының ортасына орналастырылады, айналу осі Жердің орташа айналу осімен біріктіріледі, ал өлшемдер эллипсоид бетінің геоид бетіне ең жақын болуын қамтамасыз ететіндей қабылданады.</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Жалпы жер эллипсоидтары Ғаламдық геодезиялық есептерді шешуде, атап айтқанда спутниктік өлшеулерді өңдеуде қолданылады. Қазіргі уақытта екі жалпы жер эллипсоидтары кеңінен қолданылады: ПЗ-90 (жер параметрлері 1990, Ресей) және WGS-84 (әлемдік геодезиялық жүйе 1984, АҚШ).</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2200"/>
              <a:buFont typeface="Arial"/>
              <a:buNone/>
            </a:pPr>
            <a:r>
              <a:t/>
            </a:r>
            <a:endParaRPr sz="2300">
              <a:solidFill>
                <a:schemeClr val="dk1"/>
              </a:solidFill>
              <a:latin typeface="Cambria"/>
              <a:ea typeface="Cambria"/>
              <a:cs typeface="Cambria"/>
              <a:sym typeface="Cambria"/>
            </a:endParaRPr>
          </a:p>
        </p:txBody>
      </p:sp>
    </p:spTree>
  </p:cSld>
  <p:clrMapOvr>
    <a:masterClrMapping/>
  </p:clrMapOvr>
  <p:transition spd="med">
    <p:wheel spokes="3"/>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6"/>
          <p:cNvSpPr txBox="1"/>
          <p:nvPr/>
        </p:nvSpPr>
        <p:spPr>
          <a:xfrm>
            <a:off x="285750" y="214312"/>
            <a:ext cx="8572500" cy="4694700"/>
          </a:xfrm>
          <a:prstGeom prst="rect">
            <a:avLst/>
          </a:prstGeom>
          <a:noFill/>
          <a:ln>
            <a:noFill/>
          </a:ln>
        </p:spPr>
        <p:txBody>
          <a:bodyPr anchorCtr="0" anchor="ctr" bIns="45700" lIns="91425" spcFirstLastPara="1" rIns="91425" wrap="square" tIns="45700">
            <a:spAutoFit/>
          </a:bodyPr>
          <a:lstStyle/>
          <a:p>
            <a:pPr indent="457200" lvl="0" marL="0" marR="0" rtl="0" algn="just">
              <a:lnSpc>
                <a:spcPct val="100000"/>
              </a:lnSpc>
              <a:spcBef>
                <a:spcPts val="0"/>
              </a:spcBef>
              <a:spcAft>
                <a:spcPts val="0"/>
              </a:spcAft>
              <a:buClr>
                <a:schemeClr val="dk1"/>
              </a:buClr>
              <a:buSzPts val="1100"/>
              <a:buFont typeface="Arial"/>
              <a:buNone/>
            </a:pPr>
            <a:r>
              <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b="1" i="1" lang="en-US" sz="2300">
                <a:solidFill>
                  <a:schemeClr val="dk1"/>
                </a:solidFill>
                <a:latin typeface="Cambria"/>
                <a:ea typeface="Cambria"/>
                <a:cs typeface="Cambria"/>
                <a:sym typeface="Cambria"/>
              </a:rPr>
              <a:t>Референц-эллипсоид</a:t>
            </a:r>
            <a:r>
              <a:rPr lang="en-US" sz="2300">
                <a:solidFill>
                  <a:schemeClr val="dk1"/>
                </a:solidFill>
                <a:latin typeface="Cambria"/>
                <a:ea typeface="Cambria"/>
                <a:cs typeface="Cambria"/>
                <a:sym typeface="Cambria"/>
              </a:rPr>
              <a:t> - белгілі бір елдегі геодезиялық жұмыстар үшін қабылданған эллипсоид.</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Елде қабылданған координаттар жүйесі референц-эллипсоидпен байланысты. Анықтамалық эллипсоидтың параметрлері жер бетінің осы бөлігін ең жақсы жақындату шартымен таңдалады. Бұл жағдайда эллипсоид пен жердің орталықтарын біріктіру мүмкін емес.</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Қазақстанда Красовский эллипсоид параметрлері бар анықтамалық эллипсоид ретінде қолданылады:</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а = 6 378 245 м, b = 6 356 863 м, α = 1/ 298,3.</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2800"/>
              <a:buFont typeface="Arial"/>
              <a:buNone/>
            </a:pPr>
            <a:r>
              <a:t/>
            </a:r>
            <a:endParaRPr sz="2300">
              <a:solidFill>
                <a:schemeClr val="dk1"/>
              </a:solidFill>
              <a:latin typeface="Cambria"/>
              <a:ea typeface="Cambria"/>
              <a:cs typeface="Cambria"/>
              <a:sym typeface="Cambria"/>
            </a:endParaRPr>
          </a:p>
        </p:txBody>
      </p:sp>
    </p:spTree>
  </p:cSld>
  <p:clrMapOvr>
    <a:masterClrMapping/>
  </p:clrMapOvr>
  <p:transition spd="med">
    <p:wheel spokes="3"/>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g101c463d69a_0_0"/>
          <p:cNvSpPr txBox="1"/>
          <p:nvPr>
            <p:ph type="ctrTitle"/>
          </p:nvPr>
        </p:nvSpPr>
        <p:spPr>
          <a:xfrm>
            <a:off x="440425" y="0"/>
            <a:ext cx="7772400" cy="1470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Cambria"/>
                <a:ea typeface="Cambria"/>
                <a:cs typeface="Cambria"/>
                <a:sym typeface="Cambria"/>
              </a:rPr>
              <a:t>Геодезия</a:t>
            </a:r>
            <a:endParaRPr sz="3600">
              <a:latin typeface="Cambria"/>
              <a:ea typeface="Cambria"/>
              <a:cs typeface="Cambria"/>
              <a:sym typeface="Cambria"/>
            </a:endParaRPr>
          </a:p>
        </p:txBody>
      </p:sp>
      <p:sp>
        <p:nvSpPr>
          <p:cNvPr id="90" name="Google Shape;90;g101c463d69a_0_0"/>
          <p:cNvSpPr txBox="1"/>
          <p:nvPr>
            <p:ph idx="1" type="subTitle"/>
          </p:nvPr>
        </p:nvSpPr>
        <p:spPr>
          <a:xfrm>
            <a:off x="440425" y="1134200"/>
            <a:ext cx="8095200" cy="5539500"/>
          </a:xfrm>
          <a:prstGeom prst="rect">
            <a:avLst/>
          </a:prstGeom>
        </p:spPr>
        <p:txBody>
          <a:bodyPr anchorCtr="0" anchor="t" bIns="45700" lIns="91425" spcFirstLastPara="1" rIns="91425" wrap="square" tIns="45700">
            <a:noAutofit/>
          </a:bodyPr>
          <a:lstStyle/>
          <a:p>
            <a:pPr indent="0" lvl="0" marL="0" rtl="0" algn="just">
              <a:spcBef>
                <a:spcPts val="640"/>
              </a:spcBef>
              <a:spcAft>
                <a:spcPts val="0"/>
              </a:spcAft>
              <a:buNone/>
            </a:pPr>
            <a:r>
              <a:rPr lang="en-US" sz="2500">
                <a:solidFill>
                  <a:schemeClr val="dk1"/>
                </a:solidFill>
                <a:latin typeface="Cambria"/>
                <a:ea typeface="Cambria"/>
                <a:cs typeface="Cambria"/>
                <a:sym typeface="Cambria"/>
              </a:rPr>
              <a:t>Геодезия (грек. γεωδαισία. "жерді бөлу") — Жер пішіні, гравитациялық өрісі, Жердің айналу параметрлері және олардың уақыт өте келе өзгеруін зерттейтін ғылым.</a:t>
            </a:r>
            <a:endParaRPr sz="2500">
              <a:solidFill>
                <a:schemeClr val="dk1"/>
              </a:solidFill>
              <a:latin typeface="Cambria"/>
              <a:ea typeface="Cambria"/>
              <a:cs typeface="Cambria"/>
              <a:sym typeface="Cambria"/>
            </a:endParaRPr>
          </a:p>
          <a:p>
            <a:pPr indent="0" lvl="0" marL="0" rtl="0" algn="just">
              <a:spcBef>
                <a:spcPts val="640"/>
              </a:spcBef>
              <a:spcAft>
                <a:spcPts val="0"/>
              </a:spcAft>
              <a:buNone/>
            </a:pPr>
            <a:r>
              <a:t/>
            </a:r>
            <a:endParaRPr sz="2500">
              <a:solidFill>
                <a:schemeClr val="dk1"/>
              </a:solidFill>
              <a:latin typeface="Cambria"/>
              <a:ea typeface="Cambria"/>
              <a:cs typeface="Cambria"/>
              <a:sym typeface="Cambria"/>
            </a:endParaRPr>
          </a:p>
          <a:p>
            <a:pPr indent="0" lvl="0" marL="0" rtl="0" algn="just">
              <a:spcBef>
                <a:spcPts val="640"/>
              </a:spcBef>
              <a:spcAft>
                <a:spcPts val="0"/>
              </a:spcAft>
              <a:buNone/>
            </a:pPr>
            <a:r>
              <a:rPr lang="en-US" sz="2500">
                <a:solidFill>
                  <a:schemeClr val="dk1"/>
                </a:solidFill>
                <a:latin typeface="Cambria"/>
                <a:ea typeface="Cambria"/>
                <a:cs typeface="Cambria"/>
                <a:sym typeface="Cambria"/>
              </a:rPr>
              <a:t>Сонымен қатар, геодезия-бұл рельеф пен жасанды объектілердің кеңістіктік сипаттамаларын анықтауға байланысты өндіріс саласы. </a:t>
            </a:r>
            <a:endParaRPr sz="2500">
              <a:solidFill>
                <a:schemeClr val="dk1"/>
              </a:solidFill>
              <a:latin typeface="Cambria"/>
              <a:ea typeface="Cambria"/>
              <a:cs typeface="Cambria"/>
              <a:sym typeface="Cambria"/>
            </a:endParaRPr>
          </a:p>
          <a:p>
            <a:pPr indent="0" lvl="0" marL="0" rtl="0" algn="just">
              <a:spcBef>
                <a:spcPts val="640"/>
              </a:spcBef>
              <a:spcAft>
                <a:spcPts val="0"/>
              </a:spcAft>
              <a:buNone/>
            </a:pPr>
            <a:r>
              <a:t/>
            </a:r>
            <a:endParaRPr sz="2500">
              <a:solidFill>
                <a:schemeClr val="dk1"/>
              </a:solidFill>
              <a:latin typeface="Cambria"/>
              <a:ea typeface="Cambria"/>
              <a:cs typeface="Cambria"/>
              <a:sym typeface="Cambria"/>
            </a:endParaRPr>
          </a:p>
          <a:p>
            <a:pPr indent="0" lvl="0" marL="0" rtl="0" algn="just">
              <a:spcBef>
                <a:spcPts val="640"/>
              </a:spcBef>
              <a:spcAft>
                <a:spcPts val="0"/>
              </a:spcAft>
              <a:buNone/>
            </a:pPr>
            <a:r>
              <a:rPr lang="en-US" sz="2500">
                <a:solidFill>
                  <a:schemeClr val="dk1"/>
                </a:solidFill>
                <a:latin typeface="Cambria"/>
                <a:ea typeface="Cambria"/>
                <a:cs typeface="Cambria"/>
                <a:sym typeface="Cambria"/>
              </a:rPr>
              <a:t>Картографияны, құрылысты, жерге орналастыруды, кадастрды, тау-кен ісін, геологиялық барлауды және шаруашылық қызметтің басқа да салаларын координаттық қамтамасыз ету үшін қолданылады.</a:t>
            </a:r>
            <a:endParaRPr sz="2500">
              <a:solidFill>
                <a:schemeClr val="dk1"/>
              </a:solidFill>
              <a:latin typeface="Cambria"/>
              <a:ea typeface="Cambria"/>
              <a:cs typeface="Cambria"/>
              <a:sym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101c463d69a_0_15"/>
          <p:cNvSpPr txBox="1"/>
          <p:nvPr>
            <p:ph type="ctrTitle"/>
          </p:nvPr>
        </p:nvSpPr>
        <p:spPr>
          <a:xfrm>
            <a:off x="440425" y="0"/>
            <a:ext cx="7772400" cy="1470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Cambria"/>
                <a:ea typeface="Cambria"/>
                <a:cs typeface="Cambria"/>
                <a:sym typeface="Cambria"/>
              </a:rPr>
              <a:t>Геодезия тарихы</a:t>
            </a:r>
            <a:endParaRPr sz="3600">
              <a:latin typeface="Cambria"/>
              <a:ea typeface="Cambria"/>
              <a:cs typeface="Cambria"/>
              <a:sym typeface="Cambria"/>
            </a:endParaRPr>
          </a:p>
        </p:txBody>
      </p:sp>
      <p:sp>
        <p:nvSpPr>
          <p:cNvPr id="96" name="Google Shape;96;g101c463d69a_0_15"/>
          <p:cNvSpPr txBox="1"/>
          <p:nvPr>
            <p:ph idx="1" type="subTitle"/>
          </p:nvPr>
        </p:nvSpPr>
        <p:spPr>
          <a:xfrm>
            <a:off x="440425" y="1134200"/>
            <a:ext cx="8095200" cy="4768200"/>
          </a:xfrm>
          <a:prstGeom prst="rect">
            <a:avLst/>
          </a:prstGeom>
        </p:spPr>
        <p:txBody>
          <a:bodyPr anchorCtr="0" anchor="t" bIns="45700" lIns="91425" spcFirstLastPara="1" rIns="91425" wrap="square" tIns="45700">
            <a:noAutofit/>
          </a:bodyPr>
          <a:lstStyle/>
          <a:p>
            <a:pPr indent="0" lvl="0" marL="0" rtl="0" algn="just">
              <a:spcBef>
                <a:spcPts val="640"/>
              </a:spcBef>
              <a:spcAft>
                <a:spcPts val="0"/>
              </a:spcAft>
              <a:buNone/>
            </a:pPr>
            <a:r>
              <a:rPr lang="en-US" sz="2300">
                <a:solidFill>
                  <a:schemeClr val="dk1"/>
                </a:solidFill>
                <a:latin typeface="Cambria"/>
                <a:ea typeface="Cambria"/>
                <a:cs typeface="Cambria"/>
                <a:sym typeface="Cambria"/>
              </a:rPr>
              <a:t>Геодезияның басталуы ежелгі уақытта, жер учаскелерінің шекараларын белгілеу, суару каналдарын салу және жерді құрғату қажеттілігі туындаған кезде пайда болды. "Геодезия" атауын алғаш рет Аристотель қолданған. Жер көлемін есептеудің алғашқы әрекетін б. з. д. III ғасырда Эратосфен жасады.</a:t>
            </a:r>
            <a:endParaRPr sz="2300">
              <a:solidFill>
                <a:schemeClr val="dk1"/>
              </a:solidFill>
              <a:latin typeface="Cambria"/>
              <a:ea typeface="Cambria"/>
              <a:cs typeface="Cambria"/>
              <a:sym typeface="Cambria"/>
            </a:endParaRPr>
          </a:p>
        </p:txBody>
      </p:sp>
      <p:pic>
        <p:nvPicPr>
          <p:cNvPr id="97" name="Google Shape;97;g101c463d69a_0_15"/>
          <p:cNvPicPr preferRelativeResize="0"/>
          <p:nvPr/>
        </p:nvPicPr>
        <p:blipFill>
          <a:blip r:embed="rId3">
            <a:alphaModFix/>
          </a:blip>
          <a:stretch>
            <a:fillRect/>
          </a:stretch>
        </p:blipFill>
        <p:spPr>
          <a:xfrm>
            <a:off x="2157537" y="3429000"/>
            <a:ext cx="4338175" cy="31776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g101c463d69a_0_22"/>
          <p:cNvSpPr txBox="1"/>
          <p:nvPr>
            <p:ph type="ctrTitle"/>
          </p:nvPr>
        </p:nvSpPr>
        <p:spPr>
          <a:xfrm>
            <a:off x="440425" y="0"/>
            <a:ext cx="7772400" cy="1470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Cambria"/>
                <a:ea typeface="Cambria"/>
                <a:cs typeface="Cambria"/>
                <a:sym typeface="Cambria"/>
              </a:rPr>
              <a:t>Геодезия тарихы</a:t>
            </a:r>
            <a:endParaRPr sz="3600">
              <a:latin typeface="Cambria"/>
              <a:ea typeface="Cambria"/>
              <a:cs typeface="Cambria"/>
              <a:sym typeface="Cambria"/>
            </a:endParaRPr>
          </a:p>
        </p:txBody>
      </p:sp>
      <p:sp>
        <p:nvSpPr>
          <p:cNvPr id="103" name="Google Shape;103;g101c463d69a_0_22"/>
          <p:cNvSpPr txBox="1"/>
          <p:nvPr>
            <p:ph idx="1" type="subTitle"/>
          </p:nvPr>
        </p:nvSpPr>
        <p:spPr>
          <a:xfrm>
            <a:off x="440425" y="1134200"/>
            <a:ext cx="8212800" cy="1694400"/>
          </a:xfrm>
          <a:prstGeom prst="rect">
            <a:avLst/>
          </a:prstGeom>
        </p:spPr>
        <p:txBody>
          <a:bodyPr anchorCtr="0" anchor="t" bIns="45700" lIns="91425" spcFirstLastPara="1" rIns="91425" wrap="square" tIns="45700">
            <a:noAutofit/>
          </a:bodyPr>
          <a:lstStyle/>
          <a:p>
            <a:pPr indent="0" lvl="0" marL="0" rtl="0" algn="just">
              <a:spcBef>
                <a:spcPts val="640"/>
              </a:spcBef>
              <a:spcAft>
                <a:spcPts val="0"/>
              </a:spcAft>
              <a:buNone/>
            </a:pPr>
            <a:r>
              <a:rPr lang="en-US" sz="2000">
                <a:solidFill>
                  <a:schemeClr val="dk1"/>
                </a:solidFill>
                <a:latin typeface="Cambria"/>
                <a:ea typeface="Cambria"/>
                <a:cs typeface="Cambria"/>
                <a:sym typeface="Cambria"/>
              </a:rPr>
              <a:t>Қазіргі заманғы Геодезияның дамуы XVII ғасырда Батыс Еуропада нивелир мен теодолитті құруға негіз болған көру дүрбісін  және жер бетіндегі нүктелердің биіктігін анықтайтын алғашқы құрал барометр пайда болғаннан кейін басталды. </a:t>
            </a:r>
            <a:endParaRPr sz="2000">
              <a:solidFill>
                <a:schemeClr val="dk1"/>
              </a:solidFill>
              <a:latin typeface="Cambria"/>
              <a:ea typeface="Cambria"/>
              <a:cs typeface="Cambria"/>
              <a:sym typeface="Cambria"/>
            </a:endParaRPr>
          </a:p>
        </p:txBody>
      </p:sp>
      <p:pic>
        <p:nvPicPr>
          <p:cNvPr id="104" name="Google Shape;104;g101c463d69a_0_22"/>
          <p:cNvPicPr preferRelativeResize="0"/>
          <p:nvPr/>
        </p:nvPicPr>
        <p:blipFill>
          <a:blip r:embed="rId3">
            <a:alphaModFix/>
          </a:blip>
          <a:stretch>
            <a:fillRect/>
          </a:stretch>
        </p:blipFill>
        <p:spPr>
          <a:xfrm>
            <a:off x="2210450" y="2609050"/>
            <a:ext cx="4723101" cy="36419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101c463d69a_0_35"/>
          <p:cNvSpPr txBox="1"/>
          <p:nvPr>
            <p:ph type="ctrTitle"/>
          </p:nvPr>
        </p:nvSpPr>
        <p:spPr>
          <a:xfrm>
            <a:off x="440425" y="374550"/>
            <a:ext cx="7772400" cy="4779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Cambria"/>
                <a:ea typeface="Cambria"/>
                <a:cs typeface="Cambria"/>
                <a:sym typeface="Cambria"/>
              </a:rPr>
              <a:t>Геодезияның басты мәселелері</a:t>
            </a:r>
            <a:endParaRPr sz="3600">
              <a:latin typeface="Cambria"/>
              <a:ea typeface="Cambria"/>
              <a:cs typeface="Cambria"/>
              <a:sym typeface="Cambria"/>
            </a:endParaRPr>
          </a:p>
        </p:txBody>
      </p:sp>
      <p:sp>
        <p:nvSpPr>
          <p:cNvPr id="110" name="Google Shape;110;g101c463d69a_0_35"/>
          <p:cNvSpPr txBox="1"/>
          <p:nvPr>
            <p:ph idx="1" type="subTitle"/>
          </p:nvPr>
        </p:nvSpPr>
        <p:spPr>
          <a:xfrm>
            <a:off x="440425" y="1134200"/>
            <a:ext cx="8212800" cy="5207100"/>
          </a:xfrm>
          <a:prstGeom prst="rect">
            <a:avLst/>
          </a:prstGeom>
        </p:spPr>
        <p:txBody>
          <a:bodyPr anchorCtr="0" anchor="t" bIns="45700" lIns="91425" spcFirstLastPara="1" rIns="91425" wrap="square" tIns="45700">
            <a:noAutofit/>
          </a:bodyPr>
          <a:lstStyle/>
          <a:p>
            <a:pPr indent="-374650" lvl="0" marL="457200" rtl="0" algn="just">
              <a:spcBef>
                <a:spcPts val="64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Жердің пішіні мен мөлшерін анықтау;</a:t>
            </a:r>
            <a:endParaRPr sz="2300">
              <a:solidFill>
                <a:schemeClr val="dk1"/>
              </a:solidFill>
              <a:latin typeface="Cambria"/>
              <a:ea typeface="Cambria"/>
              <a:cs typeface="Cambria"/>
              <a:sym typeface="Cambria"/>
            </a:endParaRPr>
          </a:p>
          <a:p>
            <a:pPr indent="-374650" lvl="0" marL="457200" rtl="0" algn="just">
              <a:spcBef>
                <a:spcPts val="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бірыңғай координаттар жүйесін жеке мемлекеттің, континенттің және тұтас жердің аумағына тарату;</a:t>
            </a:r>
            <a:endParaRPr sz="2300">
              <a:solidFill>
                <a:schemeClr val="dk1"/>
              </a:solidFill>
              <a:latin typeface="Cambria"/>
              <a:ea typeface="Cambria"/>
              <a:cs typeface="Cambria"/>
              <a:sym typeface="Cambria"/>
            </a:endParaRPr>
          </a:p>
          <a:p>
            <a:pPr indent="-374650" lvl="0" marL="457200" rtl="0" algn="just">
              <a:spcBef>
                <a:spcPts val="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жер бетінде өлшеулерді орындау;</a:t>
            </a:r>
            <a:endParaRPr sz="2300">
              <a:solidFill>
                <a:schemeClr val="dk1"/>
              </a:solidFill>
              <a:latin typeface="Cambria"/>
              <a:ea typeface="Cambria"/>
              <a:cs typeface="Cambria"/>
              <a:sym typeface="Cambria"/>
            </a:endParaRPr>
          </a:p>
          <a:p>
            <a:pPr indent="-374650" lvl="0" marL="457200" rtl="0" algn="just">
              <a:spcBef>
                <a:spcPts val="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топографиялық карталар мен жоспарлардағы жер беті учаскелерінің бейнесін салу;</a:t>
            </a:r>
            <a:endParaRPr sz="2300">
              <a:solidFill>
                <a:schemeClr val="dk1"/>
              </a:solidFill>
              <a:latin typeface="Cambria"/>
              <a:ea typeface="Cambria"/>
              <a:cs typeface="Cambria"/>
              <a:sym typeface="Cambria"/>
            </a:endParaRPr>
          </a:p>
          <a:p>
            <a:pPr indent="-374650" lvl="0" marL="457200" rtl="0" algn="just">
              <a:spcBef>
                <a:spcPts val="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бірқатар экзогендік процестер мен табиғи құбылыстардың әсерінен топырақтың жергілікті және жаһанды жылжуын зерттеу;</a:t>
            </a:r>
            <a:endParaRPr sz="2300">
              <a:solidFill>
                <a:schemeClr val="dk1"/>
              </a:solidFill>
              <a:latin typeface="Cambria"/>
              <a:ea typeface="Cambria"/>
              <a:cs typeface="Cambria"/>
              <a:sym typeface="Cambria"/>
            </a:endParaRPr>
          </a:p>
          <a:p>
            <a:pPr indent="-374650" lvl="0" marL="457200" rtl="0" algn="just">
              <a:spcBef>
                <a:spcPts val="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ғимараттар мен басқа да техногендік объектілерді пайдалану барысында олардың ығысуын зерделеу;</a:t>
            </a:r>
            <a:endParaRPr sz="2300">
              <a:solidFill>
                <a:schemeClr val="dk1"/>
              </a:solidFill>
              <a:latin typeface="Cambria"/>
              <a:ea typeface="Cambria"/>
              <a:cs typeface="Cambria"/>
              <a:sym typeface="Cambria"/>
            </a:endParaRPr>
          </a:p>
          <a:p>
            <a:pPr indent="-374650" lvl="0" marL="457200" rtl="0" algn="just">
              <a:spcBef>
                <a:spcPts val="0"/>
              </a:spcBef>
              <a:spcAft>
                <a:spcPts val="0"/>
              </a:spcAft>
              <a:buClr>
                <a:schemeClr val="dk1"/>
              </a:buClr>
              <a:buSzPts val="2300"/>
              <a:buFont typeface="Cambria"/>
              <a:buChar char="-"/>
            </a:pPr>
            <a:r>
              <a:rPr lang="en-US" sz="2300">
                <a:solidFill>
                  <a:schemeClr val="dk1"/>
                </a:solidFill>
                <a:latin typeface="Cambria"/>
                <a:ea typeface="Cambria"/>
                <a:cs typeface="Cambria"/>
                <a:sym typeface="Cambria"/>
              </a:rPr>
              <a:t>литосфералық плиталардың ығысуын зерттеу.</a:t>
            </a:r>
            <a:endParaRPr sz="2300">
              <a:solidFill>
                <a:schemeClr val="dk1"/>
              </a:solidFill>
              <a:latin typeface="Cambria"/>
              <a:ea typeface="Cambria"/>
              <a:cs typeface="Cambria"/>
              <a:sym typeface="Cambria"/>
            </a:endParaRPr>
          </a:p>
          <a:p>
            <a:pPr indent="0" lvl="0" marL="0" rtl="0" algn="just">
              <a:spcBef>
                <a:spcPts val="640"/>
              </a:spcBef>
              <a:spcAft>
                <a:spcPts val="0"/>
              </a:spcAft>
              <a:buNone/>
            </a:pPr>
            <a:r>
              <a:t/>
            </a:r>
            <a:endParaRPr sz="2300">
              <a:solidFill>
                <a:schemeClr val="dk1"/>
              </a:solidFill>
              <a:latin typeface="Cambria"/>
              <a:ea typeface="Cambria"/>
              <a:cs typeface="Cambria"/>
              <a:sym typeface="Cambri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101c463d69a_0_42"/>
          <p:cNvSpPr txBox="1"/>
          <p:nvPr>
            <p:ph type="ctrTitle"/>
          </p:nvPr>
        </p:nvSpPr>
        <p:spPr>
          <a:xfrm>
            <a:off x="440425" y="374550"/>
            <a:ext cx="7772400" cy="4779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Cambria"/>
                <a:ea typeface="Cambria"/>
                <a:cs typeface="Cambria"/>
                <a:sym typeface="Cambria"/>
              </a:rPr>
              <a:t>Геодезия бөлімдері</a:t>
            </a:r>
            <a:endParaRPr sz="3600">
              <a:latin typeface="Cambria"/>
              <a:ea typeface="Cambria"/>
              <a:cs typeface="Cambria"/>
              <a:sym typeface="Cambria"/>
            </a:endParaRPr>
          </a:p>
        </p:txBody>
      </p:sp>
      <p:graphicFrame>
        <p:nvGraphicFramePr>
          <p:cNvPr id="116" name="Google Shape;116;g101c463d69a_0_42"/>
          <p:cNvGraphicFramePr/>
          <p:nvPr/>
        </p:nvGraphicFramePr>
        <p:xfrm>
          <a:off x="952500" y="1508800"/>
          <a:ext cx="3000000" cy="3000000"/>
        </p:xfrm>
        <a:graphic>
          <a:graphicData uri="http://schemas.openxmlformats.org/drawingml/2006/table">
            <a:tbl>
              <a:tblPr>
                <a:noFill/>
                <a:tableStyleId>{1493F1D7-F176-423D-89DE-DCA8251D5D86}</a:tableStyleId>
              </a:tblPr>
              <a:tblGrid>
                <a:gridCol w="2388650"/>
                <a:gridCol w="4850350"/>
              </a:tblGrid>
              <a:tr h="381000">
                <a:tc>
                  <a:txBody>
                    <a:bodyPr/>
                    <a:lstStyle/>
                    <a:p>
                      <a:pPr indent="0" lvl="0" marL="0" rtl="0" algn="ctr">
                        <a:spcBef>
                          <a:spcPts val="0"/>
                        </a:spcBef>
                        <a:spcAft>
                          <a:spcPts val="0"/>
                        </a:spcAft>
                        <a:buNone/>
                      </a:pPr>
                      <a:r>
                        <a:rPr lang="en-US" sz="1800">
                          <a:latin typeface="Cambria"/>
                          <a:ea typeface="Cambria"/>
                          <a:cs typeface="Cambria"/>
                          <a:sym typeface="Cambria"/>
                        </a:rPr>
                        <a:t>Геодезия бөлімдері</a:t>
                      </a:r>
                      <a:endParaRPr sz="1800">
                        <a:latin typeface="Cambria"/>
                        <a:ea typeface="Cambria"/>
                        <a:cs typeface="Cambria"/>
                        <a:sym typeface="Cambria"/>
                      </a:endParaRPr>
                    </a:p>
                  </a:txBody>
                  <a:tcPr marT="91425" marB="91425" marR="91425" marL="91425">
                    <a:noFill/>
                  </a:tcPr>
                </a:tc>
                <a:tc>
                  <a:txBody>
                    <a:bodyPr/>
                    <a:lstStyle/>
                    <a:p>
                      <a:pPr indent="0" lvl="0" marL="0" rtl="0" algn="ctr">
                        <a:spcBef>
                          <a:spcPts val="0"/>
                        </a:spcBef>
                        <a:spcAft>
                          <a:spcPts val="0"/>
                        </a:spcAft>
                        <a:buNone/>
                      </a:pPr>
                      <a:r>
                        <a:rPr lang="en-US" sz="1800">
                          <a:latin typeface="Cambria"/>
                          <a:ea typeface="Cambria"/>
                          <a:cs typeface="Cambria"/>
                          <a:sym typeface="Cambria"/>
                        </a:rPr>
                        <a:t>Анықтамасы</a:t>
                      </a:r>
                      <a:endParaRPr sz="1800">
                        <a:latin typeface="Cambria"/>
                        <a:ea typeface="Cambria"/>
                        <a:cs typeface="Cambria"/>
                        <a:sym typeface="Cambria"/>
                      </a:endParaRPr>
                    </a:p>
                  </a:txBody>
                  <a:tcPr marT="91425" marB="91425" marR="91425" marL="91425">
                    <a:noFill/>
                  </a:tcPr>
                </a:tc>
              </a:tr>
              <a:tr h="381000">
                <a:tc>
                  <a:txBody>
                    <a:bodyPr/>
                    <a:lstStyle/>
                    <a:p>
                      <a:pPr indent="0" lvl="0" marL="0" rtl="0" algn="l">
                        <a:spcBef>
                          <a:spcPts val="0"/>
                        </a:spcBef>
                        <a:spcAft>
                          <a:spcPts val="0"/>
                        </a:spcAft>
                        <a:buNone/>
                      </a:pPr>
                      <a:r>
                        <a:rPr lang="en-US" sz="1800">
                          <a:latin typeface="Cambria"/>
                          <a:ea typeface="Cambria"/>
                          <a:cs typeface="Cambria"/>
                          <a:sym typeface="Cambria"/>
                        </a:rPr>
                        <a:t>Жоғарғы геодезия</a:t>
                      </a:r>
                      <a:endParaRPr sz="1800">
                        <a:latin typeface="Cambria"/>
                        <a:ea typeface="Cambria"/>
                        <a:cs typeface="Cambria"/>
                        <a:sym typeface="Cambria"/>
                      </a:endParaRPr>
                    </a:p>
                  </a:txBody>
                  <a:tcPr marT="91425" marB="91425" marR="91425" marL="91425">
                    <a:noFill/>
                  </a:tcPr>
                </a:tc>
                <a:tc>
                  <a:txBody>
                    <a:bodyPr/>
                    <a:lstStyle/>
                    <a:p>
                      <a:pPr indent="0" lvl="0" marL="0" rtl="0" algn="l">
                        <a:spcBef>
                          <a:spcPts val="0"/>
                        </a:spcBef>
                        <a:spcAft>
                          <a:spcPts val="0"/>
                        </a:spcAft>
                        <a:buNone/>
                      </a:pPr>
                      <a:r>
                        <a:rPr lang="en-US" sz="1800">
                          <a:latin typeface="Cambria"/>
                          <a:ea typeface="Cambria"/>
                          <a:cs typeface="Cambria"/>
                          <a:sym typeface="Cambria"/>
                        </a:rPr>
                        <a:t>астрономиялық - геодезиялық торларды құру әдістерін зерттейді</a:t>
                      </a:r>
                      <a:endParaRPr sz="1800">
                        <a:latin typeface="Cambria"/>
                        <a:ea typeface="Cambria"/>
                        <a:cs typeface="Cambria"/>
                        <a:sym typeface="Cambria"/>
                      </a:endParaRPr>
                    </a:p>
                  </a:txBody>
                  <a:tcPr marT="91425" marB="91425" marR="91425" marL="91425">
                    <a:noFill/>
                  </a:tcPr>
                </a:tc>
              </a:tr>
              <a:tr h="381000">
                <a:tc>
                  <a:txBody>
                    <a:bodyPr/>
                    <a:lstStyle/>
                    <a:p>
                      <a:pPr indent="0" lvl="0" marL="0" rtl="0" algn="l">
                        <a:spcBef>
                          <a:spcPts val="0"/>
                        </a:spcBef>
                        <a:spcAft>
                          <a:spcPts val="0"/>
                        </a:spcAft>
                        <a:buNone/>
                      </a:pPr>
                      <a:r>
                        <a:rPr lang="en-US" sz="1800">
                          <a:latin typeface="Cambria"/>
                          <a:ea typeface="Cambria"/>
                          <a:cs typeface="Cambria"/>
                          <a:sym typeface="Cambria"/>
                        </a:rPr>
                        <a:t>Аэрофотогеодезия</a:t>
                      </a:r>
                      <a:endParaRPr sz="1800">
                        <a:latin typeface="Cambria"/>
                        <a:ea typeface="Cambria"/>
                        <a:cs typeface="Cambria"/>
                        <a:sym typeface="Cambria"/>
                      </a:endParaRPr>
                    </a:p>
                  </a:txBody>
                  <a:tcPr marT="91425" marB="91425" marR="91425" marL="91425">
                    <a:noFill/>
                  </a:tcPr>
                </a:tc>
                <a:tc>
                  <a:txBody>
                    <a:bodyPr/>
                    <a:lstStyle/>
                    <a:p>
                      <a:pPr indent="0" lvl="0" marL="0" rtl="0" algn="l">
                        <a:spcBef>
                          <a:spcPts val="0"/>
                        </a:spcBef>
                        <a:spcAft>
                          <a:spcPts val="0"/>
                        </a:spcAft>
                        <a:buNone/>
                      </a:pPr>
                      <a:r>
                        <a:rPr lang="en-US" sz="1800">
                          <a:latin typeface="Cambria"/>
                          <a:ea typeface="Cambria"/>
                          <a:cs typeface="Cambria"/>
                          <a:sym typeface="Cambria"/>
                        </a:rPr>
                        <a:t>аэрофототүсірілім материалдары бойынша топографиялық карталар жасау әдістерін, фотосуреттердегі олардың бейнелері бойынша объектілердің өлшемдерін, нысандары мен орналасуын анықтауды зерделейді.</a:t>
                      </a:r>
                      <a:endParaRPr sz="1800">
                        <a:latin typeface="Cambria"/>
                        <a:ea typeface="Cambria"/>
                        <a:cs typeface="Cambria"/>
                        <a:sym typeface="Cambria"/>
                      </a:endParaRPr>
                    </a:p>
                  </a:txBody>
                  <a:tcPr marT="91425" marB="91425" marR="91425" marL="91425">
                    <a:noFill/>
                  </a:tcPr>
                </a:tc>
              </a:tr>
              <a:tr h="381000">
                <a:tc>
                  <a:txBody>
                    <a:bodyPr/>
                    <a:lstStyle/>
                    <a:p>
                      <a:pPr indent="0" lvl="0" marL="0" rtl="0" algn="l">
                        <a:spcBef>
                          <a:spcPts val="0"/>
                        </a:spcBef>
                        <a:spcAft>
                          <a:spcPts val="0"/>
                        </a:spcAft>
                        <a:buNone/>
                      </a:pPr>
                      <a:r>
                        <a:rPr lang="en-US" sz="1800">
                          <a:latin typeface="Cambria"/>
                          <a:ea typeface="Cambria"/>
                          <a:cs typeface="Cambria"/>
                          <a:sym typeface="Cambria"/>
                        </a:rPr>
                        <a:t>Инженерлік геодезия</a:t>
                      </a:r>
                      <a:endParaRPr sz="1800">
                        <a:latin typeface="Cambria"/>
                        <a:ea typeface="Cambria"/>
                        <a:cs typeface="Cambria"/>
                        <a:sym typeface="Cambria"/>
                      </a:endParaRPr>
                    </a:p>
                  </a:txBody>
                  <a:tcPr marT="91425" marB="91425" marR="91425" marL="91425">
                    <a:noFill/>
                  </a:tcPr>
                </a:tc>
                <a:tc>
                  <a:txBody>
                    <a:bodyPr/>
                    <a:lstStyle/>
                    <a:p>
                      <a:pPr indent="0" lvl="0" marL="0" rtl="0" algn="l">
                        <a:spcBef>
                          <a:spcPts val="0"/>
                        </a:spcBef>
                        <a:spcAft>
                          <a:spcPts val="0"/>
                        </a:spcAft>
                        <a:buNone/>
                      </a:pPr>
                      <a:r>
                        <a:rPr lang="en-US" sz="1800">
                          <a:latin typeface="Cambria"/>
                          <a:ea typeface="Cambria"/>
                          <a:cs typeface="Cambria"/>
                          <a:sym typeface="Cambria"/>
                        </a:rPr>
                        <a:t>инженерлік есептерді шешу үшін геодезиялық жұмыстардың әдістері, техникасы және ұйымдастырылуы</a:t>
                      </a:r>
                      <a:endParaRPr sz="1800">
                        <a:latin typeface="Cambria"/>
                        <a:ea typeface="Cambria"/>
                        <a:cs typeface="Cambria"/>
                        <a:sym typeface="Cambria"/>
                      </a:endParaRPr>
                    </a:p>
                  </a:txBody>
                  <a:tcPr marT="91425" marB="91425" marR="91425" marL="91425">
                    <a:noFill/>
                  </a:tcPr>
                </a:tc>
              </a:tr>
              <a:tr h="381000">
                <a:tc>
                  <a:txBody>
                    <a:bodyPr/>
                    <a:lstStyle/>
                    <a:p>
                      <a:pPr indent="0" lvl="0" marL="0" rtl="0" algn="l">
                        <a:spcBef>
                          <a:spcPts val="0"/>
                        </a:spcBef>
                        <a:spcAft>
                          <a:spcPts val="0"/>
                        </a:spcAft>
                        <a:buNone/>
                      </a:pPr>
                      <a:r>
                        <a:rPr lang="en-US" sz="1800">
                          <a:latin typeface="Cambria"/>
                          <a:ea typeface="Cambria"/>
                          <a:cs typeface="Cambria"/>
                          <a:sym typeface="Cambria"/>
                        </a:rPr>
                        <a:t>Топография</a:t>
                      </a:r>
                      <a:endParaRPr sz="1800">
                        <a:latin typeface="Cambria"/>
                        <a:ea typeface="Cambria"/>
                        <a:cs typeface="Cambria"/>
                        <a:sym typeface="Cambria"/>
                      </a:endParaRPr>
                    </a:p>
                  </a:txBody>
                  <a:tcPr marT="91425" marB="91425" marR="91425" marL="91425">
                    <a:noFill/>
                  </a:tcPr>
                </a:tc>
                <a:tc>
                  <a:txBody>
                    <a:bodyPr/>
                    <a:lstStyle/>
                    <a:p>
                      <a:pPr indent="0" lvl="0" marL="0" rtl="0" algn="l">
                        <a:spcBef>
                          <a:spcPts val="0"/>
                        </a:spcBef>
                        <a:spcAft>
                          <a:spcPts val="0"/>
                        </a:spcAft>
                        <a:buNone/>
                      </a:pPr>
                      <a:r>
                        <a:rPr lang="en-US" sz="1800">
                          <a:latin typeface="Cambria"/>
                          <a:ea typeface="Cambria"/>
                          <a:cs typeface="Cambria"/>
                          <a:sym typeface="Cambria"/>
                        </a:rPr>
                        <a:t>жергілікті масштабтағы жер бетінің сипаттамасы</a:t>
                      </a:r>
                      <a:endParaRPr sz="1800">
                        <a:latin typeface="Cambria"/>
                        <a:ea typeface="Cambria"/>
                        <a:cs typeface="Cambria"/>
                        <a:sym typeface="Cambria"/>
                      </a:endParaRPr>
                    </a:p>
                  </a:txBody>
                  <a:tcPr marT="91425" marB="91425" marR="91425" marL="91425">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
          <p:cNvSpPr txBox="1"/>
          <p:nvPr/>
        </p:nvSpPr>
        <p:spPr>
          <a:xfrm>
            <a:off x="285750" y="582825"/>
            <a:ext cx="8572500" cy="3986700"/>
          </a:xfrm>
          <a:prstGeom prst="rect">
            <a:avLst/>
          </a:prstGeom>
          <a:noFill/>
          <a:ln>
            <a:noFill/>
          </a:ln>
        </p:spPr>
        <p:txBody>
          <a:bodyPr anchorCtr="0" anchor="ctr" bIns="45700" lIns="91425" spcFirstLastPara="1" rIns="91425" wrap="square" tIns="45700">
            <a:spAutoFit/>
          </a:bodyPr>
          <a:lstStyle/>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Жердің пішіні мен мөлшері</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Жердің пішіні мен көлемін зерттеу екі мәселені шешуді қамтиды. Бұл жердің кейбір тегістелген, жалпыланған, теориялық фигурасын құру және одан нақты физикалық бетінің ауытқуын анықтау.</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300">
                <a:solidFill>
                  <a:schemeClr val="dk1"/>
                </a:solidFill>
                <a:latin typeface="Cambria"/>
                <a:ea typeface="Cambria"/>
                <a:cs typeface="Cambria"/>
                <a:sym typeface="Cambria"/>
              </a:rPr>
              <a:t>Мұхиттар мен теңіздердің беті жер бетінің 71%, ал жер беті тек 29% екенін ескере отырып, мұхиттардың тыныш күйінде, континенттердің астында және жердің теориялық фигурасы қабылданады. Ол </a:t>
            </a:r>
            <a:r>
              <a:rPr b="1" i="1" lang="en-US" sz="2300">
                <a:solidFill>
                  <a:schemeClr val="dk1"/>
                </a:solidFill>
                <a:latin typeface="Cambria"/>
                <a:ea typeface="Cambria"/>
                <a:cs typeface="Cambria"/>
                <a:sym typeface="Cambria"/>
              </a:rPr>
              <a:t>геоид</a:t>
            </a:r>
            <a:r>
              <a:rPr lang="en-US" sz="2300">
                <a:solidFill>
                  <a:schemeClr val="dk1"/>
                </a:solidFill>
                <a:latin typeface="Cambria"/>
                <a:ea typeface="Cambria"/>
                <a:cs typeface="Cambria"/>
                <a:sym typeface="Cambria"/>
              </a:rPr>
              <a:t> деп аталады</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2400"/>
              <a:buFont typeface="Arial"/>
              <a:buNone/>
            </a:pPr>
            <a:r>
              <a:t/>
            </a:r>
            <a:endParaRPr sz="2300">
              <a:solidFill>
                <a:schemeClr val="dk1"/>
              </a:solidFill>
              <a:latin typeface="Cambria"/>
              <a:ea typeface="Cambria"/>
              <a:cs typeface="Cambria"/>
              <a:sym typeface="Cambria"/>
            </a:endParaRPr>
          </a:p>
        </p:txBody>
      </p:sp>
    </p:spTree>
  </p:cSld>
  <p:clrMapOvr>
    <a:masterClrMapping/>
  </p:clrMapOvr>
  <p:transition spd="med">
    <p:wheel spokes="3"/>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3"/>
          <p:cNvSpPr txBox="1"/>
          <p:nvPr/>
        </p:nvSpPr>
        <p:spPr>
          <a:xfrm>
            <a:off x="214312" y="214312"/>
            <a:ext cx="8715300" cy="3386400"/>
          </a:xfrm>
          <a:prstGeom prst="rect">
            <a:avLst/>
          </a:prstGeom>
          <a:noFill/>
          <a:ln>
            <a:noFill/>
          </a:ln>
        </p:spPr>
        <p:txBody>
          <a:bodyPr anchorCtr="0" anchor="ctr" bIns="45700" lIns="91425" spcFirstLastPara="1" rIns="91425" wrap="square" tIns="45700">
            <a:spAutoFit/>
          </a:bodyPr>
          <a:lstStyle/>
          <a:p>
            <a:pPr indent="457200" lvl="0" marL="0" marR="0" rtl="0" algn="just">
              <a:lnSpc>
                <a:spcPct val="100000"/>
              </a:lnSpc>
              <a:spcBef>
                <a:spcPts val="0"/>
              </a:spcBef>
              <a:spcAft>
                <a:spcPts val="0"/>
              </a:spcAft>
              <a:buClr>
                <a:schemeClr val="dk1"/>
              </a:buClr>
              <a:buSzPts val="1100"/>
              <a:buFont typeface="Arial"/>
              <a:buNone/>
            </a:pPr>
            <a:r>
              <a:rPr lang="en-US" sz="2100">
                <a:solidFill>
                  <a:schemeClr val="dk1"/>
                </a:solidFill>
                <a:latin typeface="Cambria"/>
                <a:ea typeface="Cambria"/>
                <a:cs typeface="Cambria"/>
                <a:sym typeface="Cambria"/>
              </a:rPr>
              <a:t>Әр нүктесінде тік сызыққа (ауырлық бағыты) перпендикуляр болатын бет </a:t>
            </a:r>
            <a:r>
              <a:rPr b="1" i="1" lang="en-US" sz="2100">
                <a:solidFill>
                  <a:schemeClr val="dk1"/>
                </a:solidFill>
                <a:latin typeface="Cambria"/>
                <a:ea typeface="Cambria"/>
                <a:cs typeface="Cambria"/>
                <a:sym typeface="Cambria"/>
              </a:rPr>
              <a:t>деңгей беті</a:t>
            </a:r>
            <a:r>
              <a:rPr lang="en-US" sz="2100">
                <a:solidFill>
                  <a:schemeClr val="dk1"/>
                </a:solidFill>
                <a:latin typeface="Cambria"/>
                <a:ea typeface="Cambria"/>
                <a:cs typeface="Cambria"/>
                <a:sym typeface="Cambria"/>
              </a:rPr>
              <a:t> деп аталады. Көптеген деңгейлік беттердің біреуі </a:t>
            </a:r>
            <a:r>
              <a:rPr i="1" lang="en-US" sz="2100">
                <a:solidFill>
                  <a:schemeClr val="dk1"/>
                </a:solidFill>
                <a:latin typeface="Cambria"/>
                <a:ea typeface="Cambria"/>
                <a:cs typeface="Cambria"/>
                <a:sym typeface="Cambria"/>
              </a:rPr>
              <a:t>геоид</a:t>
            </a:r>
            <a:r>
              <a:rPr lang="en-US" sz="2100">
                <a:solidFill>
                  <a:schemeClr val="dk1"/>
                </a:solidFill>
                <a:latin typeface="Cambria"/>
                <a:ea typeface="Cambria"/>
                <a:cs typeface="Cambria"/>
                <a:sym typeface="Cambria"/>
              </a:rPr>
              <a:t> бетімен сәйкес келеді.</a:t>
            </a:r>
            <a:endParaRPr sz="21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rPr lang="en-US" sz="2100">
                <a:solidFill>
                  <a:schemeClr val="dk1"/>
                </a:solidFill>
                <a:latin typeface="Cambria"/>
                <a:ea typeface="Cambria"/>
                <a:cs typeface="Cambria"/>
                <a:sym typeface="Cambria"/>
              </a:rPr>
              <a:t>Жер қыртысында массалардың біркелкі бөлінбеуіне байланысты геоид тұрақты емес геометриялық пішінге ие және оның бетін математикалық түрде білдіруге болмайды, бұл геодезиялық есептерді шешу үшін қажет. Геодезиялық есептерді шешкен кезде геоид оған жақын геометриялық тұрақты беттермен ауыстырылады.</a:t>
            </a:r>
            <a:endParaRPr sz="21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1100"/>
              <a:buFont typeface="Arial"/>
              <a:buNone/>
            </a:pPr>
            <a:r>
              <a:t/>
            </a:r>
            <a:endParaRPr sz="2300">
              <a:solidFill>
                <a:schemeClr val="dk1"/>
              </a:solidFill>
              <a:latin typeface="Cambria"/>
              <a:ea typeface="Cambria"/>
              <a:cs typeface="Cambria"/>
              <a:sym typeface="Cambria"/>
            </a:endParaRPr>
          </a:p>
          <a:p>
            <a:pPr indent="457200" lvl="0" marL="0" marR="0" rtl="0" algn="just">
              <a:lnSpc>
                <a:spcPct val="100000"/>
              </a:lnSpc>
              <a:spcBef>
                <a:spcPts val="0"/>
              </a:spcBef>
              <a:spcAft>
                <a:spcPts val="0"/>
              </a:spcAft>
              <a:buClr>
                <a:schemeClr val="dk1"/>
              </a:buClr>
              <a:buSzPts val="2300"/>
              <a:buFont typeface="Arial"/>
              <a:buNone/>
            </a:pPr>
            <a:r>
              <a:t/>
            </a:r>
            <a:endParaRPr sz="2300">
              <a:solidFill>
                <a:schemeClr val="dk1"/>
              </a:solidFill>
              <a:latin typeface="Cambria"/>
              <a:ea typeface="Cambria"/>
              <a:cs typeface="Cambria"/>
              <a:sym typeface="Cambria"/>
            </a:endParaRPr>
          </a:p>
        </p:txBody>
      </p:sp>
      <p:pic>
        <p:nvPicPr>
          <p:cNvPr id="127" name="Google Shape;127;p3"/>
          <p:cNvPicPr preferRelativeResize="0"/>
          <p:nvPr/>
        </p:nvPicPr>
        <p:blipFill>
          <a:blip r:embed="rId3">
            <a:alphaModFix/>
          </a:blip>
          <a:stretch>
            <a:fillRect/>
          </a:stretch>
        </p:blipFill>
        <p:spPr>
          <a:xfrm>
            <a:off x="1818450" y="3047950"/>
            <a:ext cx="6019274" cy="3386400"/>
          </a:xfrm>
          <a:prstGeom prst="rect">
            <a:avLst/>
          </a:prstGeom>
          <a:noFill/>
          <a:ln>
            <a:noFill/>
          </a:ln>
        </p:spPr>
      </p:pic>
    </p:spTree>
  </p:cSld>
  <p:clrMapOvr>
    <a:masterClrMapping/>
  </p:clrMapOvr>
  <p:transition spd="med">
    <p:wheel spokes="3"/>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pic>
        <p:nvPicPr>
          <p:cNvPr descr="021elips" id="132" name="Google Shape;132;p4"/>
          <p:cNvPicPr preferRelativeResize="0"/>
          <p:nvPr/>
        </p:nvPicPr>
        <p:blipFill rotWithShape="1">
          <a:blip r:embed="rId3">
            <a:alphaModFix/>
          </a:blip>
          <a:srcRect b="0" l="0" r="0" t="0"/>
          <a:stretch/>
        </p:blipFill>
        <p:spPr>
          <a:xfrm>
            <a:off x="500062" y="1500187"/>
            <a:ext cx="3649662" cy="3643312"/>
          </a:xfrm>
          <a:prstGeom prst="rect">
            <a:avLst/>
          </a:prstGeom>
          <a:noFill/>
          <a:ln>
            <a:noFill/>
          </a:ln>
        </p:spPr>
      </p:pic>
      <p:pic>
        <p:nvPicPr>
          <p:cNvPr id="133" name="Google Shape;133;p4"/>
          <p:cNvPicPr preferRelativeResize="0"/>
          <p:nvPr/>
        </p:nvPicPr>
        <p:blipFill rotWithShape="1">
          <a:blip r:embed="rId4">
            <a:alphaModFix/>
          </a:blip>
          <a:srcRect b="0" l="0" r="0" t="0"/>
          <a:stretch/>
        </p:blipFill>
        <p:spPr>
          <a:xfrm>
            <a:off x="5740850" y="4472725"/>
            <a:ext cx="2143125" cy="1285874"/>
          </a:xfrm>
          <a:prstGeom prst="rect">
            <a:avLst/>
          </a:prstGeom>
          <a:noFill/>
          <a:ln>
            <a:noFill/>
          </a:ln>
        </p:spPr>
      </p:pic>
      <p:sp>
        <p:nvSpPr>
          <p:cNvPr id="134" name="Google Shape;134;p4"/>
          <p:cNvSpPr txBox="1"/>
          <p:nvPr/>
        </p:nvSpPr>
        <p:spPr>
          <a:xfrm>
            <a:off x="4409362" y="962037"/>
            <a:ext cx="4429200" cy="2832300"/>
          </a:xfrm>
          <a:prstGeom prst="rect">
            <a:avLst/>
          </a:prstGeom>
          <a:noFill/>
          <a:ln>
            <a:noFill/>
          </a:ln>
        </p:spPr>
        <p:txBody>
          <a:bodyPr anchorCtr="0" anchor="ctr"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2400"/>
              <a:buFont typeface="Arial"/>
              <a:buNone/>
            </a:pPr>
            <a:r>
              <a:rPr i="0" lang="en-US" sz="2400" u="none" cap="none" strike="noStrike">
                <a:solidFill>
                  <a:schemeClr val="dk1"/>
                </a:solidFill>
                <a:latin typeface="Cambria"/>
                <a:ea typeface="Cambria"/>
                <a:cs typeface="Cambria"/>
                <a:sym typeface="Cambria"/>
              </a:rPr>
              <a:t>	</a:t>
            </a:r>
            <a:r>
              <a:rPr lang="en-US" sz="2200">
                <a:solidFill>
                  <a:schemeClr val="dk1"/>
                </a:solidFill>
                <a:latin typeface="Cambria"/>
                <a:ea typeface="Cambria"/>
                <a:cs typeface="Cambria"/>
                <a:sym typeface="Cambria"/>
              </a:rPr>
              <a:t>Геоид пішініне геометриялық тұрғыда ең жақын фигура - эллипсоид.</a:t>
            </a:r>
            <a:endParaRPr sz="2200">
              <a:solidFill>
                <a:schemeClr val="dk1"/>
              </a:solidFill>
              <a:latin typeface="Cambria"/>
              <a:ea typeface="Cambria"/>
              <a:cs typeface="Cambria"/>
              <a:sym typeface="Cambria"/>
            </a:endParaRPr>
          </a:p>
          <a:p>
            <a:pPr indent="0" lvl="0" marL="0" marR="0" rtl="0" algn="just">
              <a:lnSpc>
                <a:spcPct val="100000"/>
              </a:lnSpc>
              <a:spcBef>
                <a:spcPts val="0"/>
              </a:spcBef>
              <a:spcAft>
                <a:spcPts val="0"/>
              </a:spcAft>
              <a:buClr>
                <a:schemeClr val="dk1"/>
              </a:buClr>
              <a:buSzPts val="1100"/>
              <a:buFont typeface="Arial"/>
              <a:buNone/>
            </a:pPr>
            <a:r>
              <a:rPr lang="en-US" sz="2200">
                <a:solidFill>
                  <a:schemeClr val="dk1"/>
                </a:solidFill>
                <a:latin typeface="Cambria"/>
                <a:ea typeface="Cambria"/>
                <a:cs typeface="Cambria"/>
                <a:sym typeface="Cambria"/>
              </a:rPr>
              <a:t>Жер эллипсоидінің өлшемдері келесі негізгі параметрлермен сипатталады: a-үлкен жартылай ось, b-кіші жарты ось, α-полярлық сығылу:</a:t>
            </a:r>
            <a:endParaRPr sz="2200">
              <a:solidFill>
                <a:schemeClr val="dk1"/>
              </a:solidFill>
              <a:latin typeface="Cambria"/>
              <a:ea typeface="Cambria"/>
              <a:cs typeface="Cambria"/>
              <a:sym typeface="Cambria"/>
            </a:endParaRPr>
          </a:p>
        </p:txBody>
      </p:sp>
      <p:sp>
        <p:nvSpPr>
          <p:cNvPr id="135" name="Google Shape;135;p4"/>
          <p:cNvSpPr txBox="1"/>
          <p:nvPr/>
        </p:nvSpPr>
        <p:spPr>
          <a:xfrm>
            <a:off x="0" y="962025"/>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Arial"/>
                <a:ea typeface="Arial"/>
                <a:cs typeface="Arial"/>
                <a:sym typeface="Arial"/>
              </a:rPr>
              <a:t>. </a:t>
            </a:r>
            <a:endParaRPr/>
          </a:p>
        </p:txBody>
      </p:sp>
    </p:spTree>
  </p:cSld>
  <p:clrMapOvr>
    <a:masterClrMapping/>
  </p:clrMapOvr>
  <p:transition spd="med">
    <p:wheel spokes="3"/>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2012-09-01T17:21:09Z</dcterms:created>
  <dc:creator>Admin</dc:creator>
</cp:coreProperties>
</file>